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29" r:id="rId2"/>
    <p:sldId id="341" r:id="rId3"/>
    <p:sldId id="342" r:id="rId4"/>
    <p:sldId id="344" r:id="rId5"/>
    <p:sldId id="351" r:id="rId6"/>
    <p:sldId id="352" r:id="rId7"/>
    <p:sldId id="345" r:id="rId8"/>
    <p:sldId id="359" r:id="rId9"/>
    <p:sldId id="360" r:id="rId10"/>
    <p:sldId id="361" r:id="rId11"/>
    <p:sldId id="349" r:id="rId12"/>
    <p:sldId id="330" r:id="rId13"/>
    <p:sldId id="367" r:id="rId14"/>
    <p:sldId id="368" r:id="rId15"/>
    <p:sldId id="369" r:id="rId16"/>
    <p:sldId id="370" r:id="rId17"/>
    <p:sldId id="372" r:id="rId18"/>
    <p:sldId id="371" r:id="rId19"/>
  </p:sldIdLst>
  <p:sldSz cx="9144000" cy="6858000" type="screen4x3"/>
  <p:notesSz cx="6735763" cy="9869488"/>
  <p:embeddedFontLst>
    <p:embeddedFont>
      <p:font typeface="cmr12"/>
      <p:regular r:id="rId22"/>
    </p:embeddedFont>
    <p:embeddedFont>
      <p:font typeface="cmmi10"/>
      <p:regular r:id="rId23"/>
    </p:embeddedFont>
    <p:embeddedFont>
      <p:font typeface="cmsy10"/>
      <p:regular r:id="rId24"/>
    </p:embeddedFont>
  </p:embeddedFontLst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301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4301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B641240-A526-4184-A5BF-659AB81ECF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7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7"/>
            <a:ext cx="5388610" cy="44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301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4301"/>
            <a:ext cx="2918831" cy="49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83CFD3C-8A7C-4BA6-B151-D277C3F54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712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7213" y="152400"/>
            <a:ext cx="6627812" cy="3276600"/>
          </a:xfrm>
        </p:spPr>
        <p:txBody>
          <a:bodyPr/>
          <a:lstStyle>
            <a:lvl1pPr algn="l">
              <a:defRPr sz="6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0238" y="3733800"/>
            <a:ext cx="6554787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8588" y="6248400"/>
            <a:ext cx="3354387" cy="457200"/>
          </a:xfrm>
        </p:spPr>
        <p:txBody>
          <a:bodyPr/>
          <a:lstStyle>
            <a:lvl1pPr>
              <a:defRPr b="0"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B3C961-1768-4783-8D72-7D8C0EE577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170F12-DB82-4E8D-AFE5-980E8F3B6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06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381000"/>
            <a:ext cx="18097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638" y="381000"/>
            <a:ext cx="527685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350AE-58C4-4FFF-BD95-29A7D22D2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48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381000"/>
            <a:ext cx="71659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1638" y="1676400"/>
            <a:ext cx="7239000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1638" y="4114800"/>
            <a:ext cx="7239000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98613" y="6629400"/>
            <a:ext cx="5100637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092C40F5-DE9E-4579-AAA5-3158241A6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98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F1A24A-286C-4588-88F4-3001E40B3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FE5B36-ECDB-4D81-B105-30E600CBB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94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638" y="1676400"/>
            <a:ext cx="3543300" cy="472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676400"/>
            <a:ext cx="3543300" cy="472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65D8E-CF1D-4347-835B-C57C518CF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65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D4CBD6-F4D5-4FA2-B9C7-A0F9C88D9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10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EF8F76-2C08-4C75-8678-7B76E68D8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86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8365B6-2305-4C52-8244-B62D11D12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8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A4F03B-49B8-48E6-A237-687E5B6E7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58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F096ED-DCA0-434F-8553-04970816E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8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381000"/>
            <a:ext cx="716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1638" y="16764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8613" y="6629400"/>
            <a:ext cx="5100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C45B6D-9F34-4D52-81B6-F4223D8DAB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cmr12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0388" y="1905000"/>
            <a:ext cx="6627812" cy="3276600"/>
          </a:xfrm>
        </p:spPr>
        <p:txBody>
          <a:bodyPr/>
          <a:lstStyle/>
          <a:p>
            <a:pPr algn="ctr"/>
            <a:r>
              <a:rPr lang="en-US" altLang="en-US" dirty="0"/>
              <a:t>Graphs of the Sine and Cosine Functions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B3C961-1768-4783-8D72-7D8C0EE5771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Amplitude and Period of Sinusoidal Functions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Problem:</a:t>
            </a:r>
            <a:r>
              <a:rPr lang="en-US" altLang="en-US"/>
              <a:t> Determine the amplitude and period of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{2cos(</a:t>
            </a:r>
            <a:r>
              <a:rPr lang="en-US" altLang="en-US">
                <a:latin typeface="cmmi10" pitchFamily="34" charset="0"/>
              </a:rPr>
              <a:t>¼x</a:t>
            </a:r>
            <a:r>
              <a:rPr lang="en-US" altLang="en-US"/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Answer:</a:t>
            </a:r>
            <a:r>
              <a:rPr lang="en-US" altLang="en-US"/>
              <a:t>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	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Graphing Sinusoidal Functions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One cycle contains four important subintervals</a:t>
            </a:r>
          </a:p>
          <a:p>
            <a:r>
              <a:rPr lang="en-US" altLang="en-US"/>
              <a:t>For </a:t>
            </a:r>
            <a:r>
              <a:rPr lang="en-US" altLang="en-US">
                <a:latin typeface="cmmi10" pitchFamily="34" charset="0"/>
              </a:rPr>
              <a:t>y </a:t>
            </a:r>
            <a:r>
              <a:rPr lang="en-US" altLang="en-US"/>
              <a:t>= sin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/>
              <a:t> and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cos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/>
              <a:t> these are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Gives five key points on graph</a:t>
            </a:r>
          </a:p>
          <a:p>
            <a:pPr lvl="1"/>
            <a:endParaRPr lang="en-US" altLang="en-US"/>
          </a:p>
        </p:txBody>
      </p:sp>
      <p:pic>
        <p:nvPicPr>
          <p:cNvPr id="191494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89313"/>
            <a:ext cx="520065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868" y="1676400"/>
            <a:ext cx="6627812" cy="3276600"/>
          </a:xfrm>
        </p:spPr>
        <p:txBody>
          <a:bodyPr/>
          <a:lstStyle/>
          <a:p>
            <a:pPr algn="ctr"/>
            <a:r>
              <a:rPr lang="en-US" altLang="en-US" sz="5600" dirty="0"/>
              <a:t>Graphs of the Tangent, Cotangent, Cosecant and Secant Functions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B3C961-1768-4783-8D72-7D8C0EE5771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35147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Graphing the Tangent Function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Periodicity: Only need to graph on interval [0, </a:t>
            </a:r>
            <a:r>
              <a:rPr lang="en-US" altLang="en-US">
                <a:latin typeface="cmmi10" pitchFamily="34" charset="0"/>
              </a:rPr>
              <a:t>¼</a:t>
            </a:r>
            <a:r>
              <a:rPr lang="en-US" altLang="en-US"/>
              <a:t>] </a:t>
            </a:r>
          </a:p>
          <a:p>
            <a:r>
              <a:rPr lang="en-US" altLang="en-US"/>
              <a:t>Plot points and graph</a:t>
            </a:r>
          </a:p>
        </p:txBody>
      </p:sp>
      <p:pic>
        <p:nvPicPr>
          <p:cNvPr id="2109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3276600"/>
            <a:ext cx="3341687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Properties of the Tangent Function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800"/>
              <a:t>Domain: All real numbers, except odd multiples of </a:t>
            </a:r>
          </a:p>
          <a:p>
            <a:pPr>
              <a:lnSpc>
                <a:spcPct val="120000"/>
              </a:lnSpc>
            </a:pPr>
            <a:r>
              <a:rPr lang="en-US" altLang="en-US" sz="2800"/>
              <a:t>Range: All real numbers</a:t>
            </a:r>
          </a:p>
          <a:p>
            <a:pPr>
              <a:lnSpc>
                <a:spcPct val="120000"/>
              </a:lnSpc>
            </a:pPr>
            <a:r>
              <a:rPr lang="en-US" altLang="en-US" sz="2800"/>
              <a:t>Odd function</a:t>
            </a:r>
          </a:p>
          <a:p>
            <a:pPr>
              <a:lnSpc>
                <a:spcPct val="120000"/>
              </a:lnSpc>
            </a:pPr>
            <a:r>
              <a:rPr lang="en-US" altLang="en-US" sz="2800"/>
              <a:t>Periodic, period </a:t>
            </a:r>
            <a:r>
              <a:rPr lang="en-US" altLang="en-US" sz="2800">
                <a:latin typeface="cmmi10" pitchFamily="34" charset="0"/>
              </a:rPr>
              <a:t>¼</a:t>
            </a:r>
          </a:p>
          <a:p>
            <a:pPr>
              <a:lnSpc>
                <a:spcPct val="120000"/>
              </a:lnSpc>
            </a:pPr>
            <a:r>
              <a:rPr lang="en-US" altLang="en-US" sz="2800">
                <a:latin typeface="cmmi10" pitchFamily="34" charset="0"/>
              </a:rPr>
              <a:t>x</a:t>
            </a:r>
            <a:r>
              <a:rPr lang="en-US" altLang="en-US" sz="2800"/>
              <a:t>-intercepts: …, {2</a:t>
            </a:r>
            <a:r>
              <a:rPr lang="en-US" altLang="en-US" sz="2800">
                <a:latin typeface="cmmi10" pitchFamily="34" charset="0"/>
              </a:rPr>
              <a:t>¼</a:t>
            </a:r>
            <a:r>
              <a:rPr lang="en-US" altLang="en-US" sz="2800"/>
              <a:t>, {</a:t>
            </a:r>
            <a:r>
              <a:rPr lang="en-US" altLang="en-US" sz="2800">
                <a:latin typeface="cmmi10" pitchFamily="34" charset="0"/>
              </a:rPr>
              <a:t>¼</a:t>
            </a:r>
            <a:r>
              <a:rPr lang="en-US" altLang="en-US" sz="2800"/>
              <a:t>, 0, </a:t>
            </a:r>
            <a:r>
              <a:rPr lang="en-US" altLang="en-US" sz="2800">
                <a:latin typeface="cmmi10" pitchFamily="34" charset="0"/>
              </a:rPr>
              <a:t>¼</a:t>
            </a:r>
            <a:r>
              <a:rPr lang="en-US" altLang="en-US" sz="2800"/>
              <a:t>, 2</a:t>
            </a:r>
            <a:r>
              <a:rPr lang="en-US" altLang="en-US" sz="2800">
                <a:latin typeface="cmmi10" pitchFamily="34" charset="0"/>
              </a:rPr>
              <a:t>¼</a:t>
            </a:r>
            <a:r>
              <a:rPr lang="en-US" altLang="en-US" sz="2800"/>
              <a:t>, 3</a:t>
            </a:r>
            <a:r>
              <a:rPr lang="en-US" altLang="en-US" sz="2800">
                <a:latin typeface="cmmi10" pitchFamily="34" charset="0"/>
              </a:rPr>
              <a:t>¼</a:t>
            </a:r>
            <a:r>
              <a:rPr lang="en-US" altLang="en-US" sz="2800"/>
              <a:t>, …</a:t>
            </a:r>
          </a:p>
          <a:p>
            <a:pPr>
              <a:lnSpc>
                <a:spcPct val="120000"/>
              </a:lnSpc>
            </a:pPr>
            <a:r>
              <a:rPr lang="en-US" altLang="en-US" sz="2800">
                <a:latin typeface="cmmi10" pitchFamily="34" charset="0"/>
              </a:rPr>
              <a:t>y</a:t>
            </a:r>
            <a:r>
              <a:rPr lang="en-US" altLang="en-US" sz="2800"/>
              <a:t>-intercept: 0</a:t>
            </a:r>
          </a:p>
          <a:p>
            <a:pPr>
              <a:lnSpc>
                <a:spcPct val="120000"/>
              </a:lnSpc>
            </a:pPr>
            <a:r>
              <a:rPr lang="en-US" altLang="en-US" sz="2800"/>
              <a:t>Asymptotes occur at</a:t>
            </a:r>
          </a:p>
        </p:txBody>
      </p:sp>
      <p:pic>
        <p:nvPicPr>
          <p:cNvPr id="211976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811838"/>
            <a:ext cx="36576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pic>
        <p:nvPicPr>
          <p:cNvPr id="211975" name="Picture 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204788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0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2833688"/>
            <a:ext cx="2765425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2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Transformations of the Graph of the Tangent Functions</a:t>
            </a:r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Problem:</a:t>
            </a:r>
            <a:r>
              <a:rPr lang="en-US" altLang="en-US"/>
              <a:t> Use the graph of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tan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/>
              <a:t> to graph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Answer: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</p:txBody>
      </p:sp>
      <p:pic>
        <p:nvPicPr>
          <p:cNvPr id="213003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06713"/>
            <a:ext cx="26066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48006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Graphing the Cotangent Function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Periodicity: Only need to graph on interval [0, </a:t>
            </a:r>
            <a:r>
              <a:rPr lang="en-US" altLang="en-US">
                <a:latin typeface="cmmi10" pitchFamily="34" charset="0"/>
              </a:rPr>
              <a:t>¼</a:t>
            </a:r>
            <a:r>
              <a:rPr lang="en-US" altLang="en-US"/>
              <a:t>] </a:t>
            </a:r>
          </a:p>
        </p:txBody>
      </p:sp>
      <p:pic>
        <p:nvPicPr>
          <p:cNvPr id="2140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2746375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Graphing the Cosecant and Secant Functions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reciprocal identities</a:t>
            </a:r>
          </a:p>
          <a:p>
            <a:r>
              <a:rPr lang="en-US" altLang="en-US"/>
              <a:t>Graph of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csc </a:t>
            </a:r>
            <a:r>
              <a:rPr lang="en-US" altLang="en-US">
                <a:latin typeface="cmmi10" pitchFamily="34" charset="0"/>
              </a:rPr>
              <a:t>x</a:t>
            </a:r>
          </a:p>
        </p:txBody>
      </p:sp>
      <p:pic>
        <p:nvPicPr>
          <p:cNvPr id="216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74564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Graphing the Cosecant and Secant Functions</a:t>
            </a: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reciprocal identities</a:t>
            </a:r>
          </a:p>
          <a:p>
            <a:r>
              <a:rPr lang="en-US" altLang="en-US"/>
              <a:t>Graph of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sec </a:t>
            </a:r>
            <a:r>
              <a:rPr lang="en-US" altLang="en-US">
                <a:latin typeface="cmmi10" pitchFamily="34" charset="0"/>
              </a:rPr>
              <a:t>x</a:t>
            </a:r>
          </a:p>
          <a:p>
            <a:endParaRPr lang="en-US" altLang="en-US"/>
          </a:p>
        </p:txBody>
      </p:sp>
      <p:pic>
        <p:nvPicPr>
          <p:cNvPr id="2150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94050"/>
            <a:ext cx="7543800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Graphing Trigonometric Functions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Graph in </a:t>
            </a:r>
            <a:r>
              <a:rPr lang="en-US" altLang="en-US" sz="2800">
                <a:latin typeface="cmmi10" pitchFamily="34" charset="0"/>
              </a:rPr>
              <a:t>xy</a:t>
            </a:r>
            <a:r>
              <a:rPr lang="en-US" altLang="en-US" sz="2800"/>
              <a:t>-plane</a:t>
            </a:r>
          </a:p>
          <a:p>
            <a:r>
              <a:rPr lang="en-US" altLang="en-US" sz="2800"/>
              <a:t>Write functions as </a:t>
            </a:r>
          </a:p>
          <a:p>
            <a:pPr lvl="1"/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</a:t>
            </a:r>
            <a:r>
              <a:rPr lang="en-US" altLang="en-US" sz="2400">
                <a:latin typeface="cmmi10" pitchFamily="34" charset="0"/>
              </a:rPr>
              <a:t>f</a:t>
            </a:r>
            <a:r>
              <a:rPr lang="en-US" altLang="en-US" sz="2400"/>
              <a:t>(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) = sin </a:t>
            </a:r>
            <a:r>
              <a:rPr lang="en-US" altLang="en-US" sz="2400">
                <a:latin typeface="cmmi10" pitchFamily="34" charset="0"/>
              </a:rPr>
              <a:t>x</a:t>
            </a:r>
          </a:p>
          <a:p>
            <a:pPr lvl="1"/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</a:t>
            </a:r>
            <a:r>
              <a:rPr lang="en-US" altLang="en-US" sz="2400">
                <a:latin typeface="cmmi10" pitchFamily="34" charset="0"/>
              </a:rPr>
              <a:t>f</a:t>
            </a:r>
            <a:r>
              <a:rPr lang="en-US" altLang="en-US" sz="2400"/>
              <a:t>(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) = cos </a:t>
            </a:r>
            <a:r>
              <a:rPr lang="en-US" altLang="en-US" sz="2400">
                <a:latin typeface="cmmi10" pitchFamily="34" charset="0"/>
              </a:rPr>
              <a:t>x</a:t>
            </a:r>
          </a:p>
          <a:p>
            <a:pPr lvl="1"/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</a:t>
            </a:r>
            <a:r>
              <a:rPr lang="en-US" altLang="en-US" sz="2400">
                <a:latin typeface="cmmi10" pitchFamily="34" charset="0"/>
              </a:rPr>
              <a:t>f</a:t>
            </a:r>
            <a:r>
              <a:rPr lang="en-US" altLang="en-US" sz="2400"/>
              <a:t>(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) = tan </a:t>
            </a:r>
            <a:r>
              <a:rPr lang="en-US" altLang="en-US" sz="2400">
                <a:latin typeface="cmmi10" pitchFamily="34" charset="0"/>
              </a:rPr>
              <a:t>x</a:t>
            </a:r>
          </a:p>
          <a:p>
            <a:pPr lvl="1"/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</a:t>
            </a:r>
            <a:r>
              <a:rPr lang="en-US" altLang="en-US" sz="2400">
                <a:latin typeface="cmmi10" pitchFamily="34" charset="0"/>
              </a:rPr>
              <a:t>f</a:t>
            </a:r>
            <a:r>
              <a:rPr lang="en-US" altLang="en-US" sz="2400"/>
              <a:t>(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) = csc </a:t>
            </a:r>
            <a:r>
              <a:rPr lang="en-US" altLang="en-US" sz="2400">
                <a:latin typeface="cmmi10" pitchFamily="34" charset="0"/>
              </a:rPr>
              <a:t>x</a:t>
            </a:r>
          </a:p>
          <a:p>
            <a:pPr lvl="1"/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</a:t>
            </a:r>
            <a:r>
              <a:rPr lang="en-US" altLang="en-US" sz="2400">
                <a:latin typeface="cmmi10" pitchFamily="34" charset="0"/>
              </a:rPr>
              <a:t>f</a:t>
            </a:r>
            <a:r>
              <a:rPr lang="en-US" altLang="en-US" sz="2400"/>
              <a:t>(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) = sec </a:t>
            </a:r>
            <a:r>
              <a:rPr lang="en-US" altLang="en-US" sz="2400">
                <a:latin typeface="cmmi10" pitchFamily="34" charset="0"/>
              </a:rPr>
              <a:t>x</a:t>
            </a:r>
          </a:p>
          <a:p>
            <a:pPr lvl="1"/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</a:t>
            </a:r>
            <a:r>
              <a:rPr lang="en-US" altLang="en-US" sz="2400">
                <a:latin typeface="cmmi10" pitchFamily="34" charset="0"/>
              </a:rPr>
              <a:t>f</a:t>
            </a:r>
            <a:r>
              <a:rPr lang="en-US" altLang="en-US" sz="2400"/>
              <a:t>(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) = cot </a:t>
            </a:r>
            <a:r>
              <a:rPr lang="en-US" altLang="en-US" sz="2400">
                <a:latin typeface="cmmi10" pitchFamily="34" charset="0"/>
              </a:rPr>
              <a:t>x</a:t>
            </a:r>
          </a:p>
          <a:p>
            <a:r>
              <a:rPr lang="en-US" altLang="en-US" sz="2800"/>
              <a:t>Variable </a:t>
            </a:r>
            <a:r>
              <a:rPr lang="en-US" altLang="en-US" sz="2800">
                <a:latin typeface="cmmi10" pitchFamily="34" charset="0"/>
              </a:rPr>
              <a:t>x</a:t>
            </a:r>
            <a:r>
              <a:rPr lang="en-US" altLang="en-US" sz="2800"/>
              <a:t> is an angle, measured in radians</a:t>
            </a:r>
          </a:p>
          <a:p>
            <a:pPr lvl="1"/>
            <a:r>
              <a:rPr lang="en-US" altLang="en-US" sz="2400"/>
              <a:t>Can be any real number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Graphing the Sine Function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mmi10" pitchFamily="34" charset="0"/>
              </a:rPr>
              <a:t>Periodicity</a:t>
            </a:r>
            <a:r>
              <a:rPr lang="en-US" altLang="en-US"/>
              <a:t>: Only need to graph on interval [0, 2</a:t>
            </a:r>
            <a:r>
              <a:rPr lang="en-US" altLang="en-US">
                <a:latin typeface="cmmi10" pitchFamily="34" charset="0"/>
              </a:rPr>
              <a:t>¼</a:t>
            </a:r>
            <a:r>
              <a:rPr lang="en-US" altLang="en-US"/>
              <a:t>] (One </a:t>
            </a:r>
            <a:r>
              <a:rPr lang="en-US" altLang="en-US">
                <a:latin typeface="cmmi10" pitchFamily="34" charset="0"/>
              </a:rPr>
              <a:t>cycle</a:t>
            </a:r>
            <a:r>
              <a:rPr lang="en-US" altLang="en-US"/>
              <a:t>)</a:t>
            </a:r>
          </a:p>
          <a:p>
            <a:r>
              <a:rPr lang="en-US" altLang="en-US"/>
              <a:t>Plot points and graph</a:t>
            </a:r>
          </a:p>
        </p:txBody>
      </p:sp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2087563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487680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Properties of the Sine Function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/>
              <a:t>Domain: All real numbers</a:t>
            </a:r>
          </a:p>
          <a:p>
            <a:pPr>
              <a:lnSpc>
                <a:spcPct val="120000"/>
              </a:lnSpc>
            </a:pPr>
            <a:r>
              <a:rPr lang="en-US" altLang="en-US" sz="2400"/>
              <a:t>Range: [{1, 1]</a:t>
            </a:r>
          </a:p>
          <a:p>
            <a:pPr>
              <a:lnSpc>
                <a:spcPct val="120000"/>
              </a:lnSpc>
            </a:pPr>
            <a:r>
              <a:rPr lang="en-US" altLang="en-US" sz="2400"/>
              <a:t>Odd function</a:t>
            </a:r>
          </a:p>
          <a:p>
            <a:pPr>
              <a:lnSpc>
                <a:spcPct val="120000"/>
              </a:lnSpc>
            </a:pPr>
            <a:r>
              <a:rPr lang="en-US" altLang="en-US" sz="2400"/>
              <a:t>Periodic, period 2</a:t>
            </a:r>
            <a:r>
              <a:rPr lang="en-US" altLang="en-US" sz="2400">
                <a:latin typeface="cmmi10" pitchFamily="34" charset="0"/>
              </a:rPr>
              <a:t>¼</a:t>
            </a:r>
          </a:p>
          <a:p>
            <a:pPr>
              <a:lnSpc>
                <a:spcPct val="120000"/>
              </a:lnSpc>
            </a:pP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-intercepts: …, {2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{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0, 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2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3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…</a:t>
            </a:r>
          </a:p>
          <a:p>
            <a:pPr>
              <a:lnSpc>
                <a:spcPct val="120000"/>
              </a:lnSpc>
            </a:pPr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-intercept: 0</a:t>
            </a:r>
          </a:p>
          <a:p>
            <a:pPr>
              <a:lnSpc>
                <a:spcPct val="120000"/>
              </a:lnSpc>
            </a:pPr>
            <a:r>
              <a:rPr lang="en-US" altLang="en-US" sz="2400"/>
              <a:t>Maximum value: </a:t>
            </a:r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1, occurring at</a:t>
            </a:r>
          </a:p>
          <a:p>
            <a:pPr>
              <a:lnSpc>
                <a:spcPct val="120000"/>
              </a:lnSpc>
            </a:pPr>
            <a:endParaRPr lang="en-US" altLang="en-US" sz="2400"/>
          </a:p>
          <a:p>
            <a:pPr>
              <a:lnSpc>
                <a:spcPct val="120000"/>
              </a:lnSpc>
            </a:pPr>
            <a:r>
              <a:rPr lang="en-US" altLang="en-US" sz="2400"/>
              <a:t>Minimum value: </a:t>
            </a:r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{1, occurring at</a:t>
            </a:r>
          </a:p>
        </p:txBody>
      </p:sp>
      <p:pic>
        <p:nvPicPr>
          <p:cNvPr id="186374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57800"/>
            <a:ext cx="357981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pic>
        <p:nvPicPr>
          <p:cNvPr id="186376" name="Picture 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270625"/>
            <a:ext cx="3733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3738563"/>
            <a:ext cx="3217862" cy="292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Transformations of the Graph of the Sine Functions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Problem:</a:t>
            </a:r>
            <a:r>
              <a:rPr lang="en-US" altLang="en-US"/>
              <a:t> Use the graph of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sin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/>
              <a:t> to graph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Answer: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</p:txBody>
      </p:sp>
      <p:pic>
        <p:nvPicPr>
          <p:cNvPr id="193541" name="Picture 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06713"/>
            <a:ext cx="3200400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3271838"/>
            <a:ext cx="2157412" cy="3503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3656013"/>
            <a:ext cx="4954587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Graphing the Cosine Function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Periodicity: Again, only need to graph on interval [0, 2</a:t>
            </a:r>
            <a:r>
              <a:rPr lang="en-US" altLang="en-US">
                <a:latin typeface="cmmi10" pitchFamily="34" charset="0"/>
              </a:rPr>
              <a:t>¼</a:t>
            </a:r>
            <a:r>
              <a:rPr lang="en-US" altLang="en-US"/>
              <a:t>] (One </a:t>
            </a:r>
            <a:r>
              <a:rPr lang="en-US" altLang="en-US">
                <a:latin typeface="cmmi10" pitchFamily="34" charset="0"/>
              </a:rPr>
              <a:t>cycle</a:t>
            </a:r>
            <a:r>
              <a:rPr lang="en-US" altLang="en-US"/>
              <a:t>)</a:t>
            </a:r>
          </a:p>
          <a:p>
            <a:r>
              <a:rPr lang="en-US" altLang="en-US"/>
              <a:t>Plot points and graph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Properties of the Cosine Function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z="2400"/>
              <a:t>Domain: All real numbers</a:t>
            </a:r>
          </a:p>
          <a:p>
            <a:pPr>
              <a:lnSpc>
                <a:spcPct val="105000"/>
              </a:lnSpc>
            </a:pPr>
            <a:r>
              <a:rPr lang="en-US" altLang="en-US" sz="2400"/>
              <a:t>Range: [{1, 1]</a:t>
            </a:r>
          </a:p>
          <a:p>
            <a:pPr>
              <a:lnSpc>
                <a:spcPct val="105000"/>
              </a:lnSpc>
            </a:pPr>
            <a:r>
              <a:rPr lang="en-US" altLang="en-US" sz="2400"/>
              <a:t>Even function</a:t>
            </a:r>
          </a:p>
          <a:p>
            <a:pPr>
              <a:lnSpc>
                <a:spcPct val="105000"/>
              </a:lnSpc>
            </a:pPr>
            <a:r>
              <a:rPr lang="en-US" altLang="en-US" sz="2400"/>
              <a:t>Periodic, period 2</a:t>
            </a:r>
            <a:r>
              <a:rPr lang="en-US" altLang="en-US" sz="2400">
                <a:latin typeface="cmmi10" pitchFamily="34" charset="0"/>
              </a:rPr>
              <a:t>¼</a:t>
            </a:r>
          </a:p>
          <a:p>
            <a:pPr>
              <a:lnSpc>
                <a:spcPct val="105000"/>
              </a:lnSpc>
            </a:pP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-intercepts: </a:t>
            </a:r>
          </a:p>
          <a:p>
            <a:pPr>
              <a:lnSpc>
                <a:spcPct val="105000"/>
              </a:lnSpc>
            </a:pPr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-intercept: 1</a:t>
            </a:r>
          </a:p>
          <a:p>
            <a:pPr>
              <a:lnSpc>
                <a:spcPct val="105000"/>
              </a:lnSpc>
            </a:pPr>
            <a:r>
              <a:rPr lang="en-US" altLang="en-US" sz="2400"/>
              <a:t>Maximum value: </a:t>
            </a:r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1, occurring at </a:t>
            </a:r>
          </a:p>
          <a:p>
            <a:pPr algn="ctr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 = …, {2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0, 2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4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6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…</a:t>
            </a:r>
          </a:p>
          <a:p>
            <a:pPr>
              <a:lnSpc>
                <a:spcPct val="105000"/>
              </a:lnSpc>
            </a:pPr>
            <a:r>
              <a:rPr lang="en-US" altLang="en-US" sz="2400"/>
              <a:t>Minimum value: </a:t>
            </a:r>
            <a:r>
              <a:rPr lang="en-US" altLang="en-US" sz="2400">
                <a:latin typeface="cmmi10" pitchFamily="34" charset="0"/>
              </a:rPr>
              <a:t>y</a:t>
            </a:r>
            <a:r>
              <a:rPr lang="en-US" altLang="en-US" sz="2400"/>
              <a:t> = {1, occurring at</a:t>
            </a:r>
          </a:p>
          <a:p>
            <a:pPr algn="ctr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/>
              <a:t> = …, {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3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5</a:t>
            </a:r>
            <a:r>
              <a:rPr lang="en-US" altLang="en-US" sz="2400">
                <a:latin typeface="cmmi10" pitchFamily="34" charset="0"/>
              </a:rPr>
              <a:t>¼</a:t>
            </a:r>
            <a:r>
              <a:rPr lang="en-US" altLang="en-US" sz="2400"/>
              <a:t>, …</a:t>
            </a:r>
          </a:p>
        </p:txBody>
      </p:sp>
      <p:pic>
        <p:nvPicPr>
          <p:cNvPr id="187399" name="Picture 7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05200"/>
            <a:ext cx="3556000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Amplitude and Period of Sinusoidal Functions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>
                <a:latin typeface="cmmi10" pitchFamily="34" charset="0"/>
              </a:rPr>
              <a:t>Cycle</a:t>
            </a:r>
            <a:r>
              <a:rPr lang="en-US" altLang="en-US"/>
              <a:t>: One period of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sin(</a:t>
            </a:r>
            <a:r>
              <a:rPr lang="en-US" altLang="en-US">
                <a:latin typeface="cmmi10" pitchFamily="34" charset="0"/>
              </a:rPr>
              <a:t>!x</a:t>
            </a:r>
            <a:r>
              <a:rPr lang="en-US" altLang="en-US"/>
              <a:t>) or </a:t>
            </a:r>
            <a:br>
              <a:rPr lang="en-US" altLang="en-US"/>
            </a:b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cos(</a:t>
            </a:r>
            <a:r>
              <a:rPr lang="en-US" altLang="en-US">
                <a:latin typeface="cmmi10" pitchFamily="34" charset="0"/>
              </a:rPr>
              <a:t>!x</a:t>
            </a:r>
            <a:r>
              <a:rPr lang="en-US" altLang="en-US"/>
              <a:t>) </a:t>
            </a:r>
          </a:p>
        </p:txBody>
      </p:sp>
      <p:pic>
        <p:nvPicPr>
          <p:cNvPr id="2027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971925"/>
            <a:ext cx="50768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Amplitude and Period of Sinusoidal Functions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u="sng"/>
              <a:t>Theorem</a:t>
            </a:r>
            <a:r>
              <a:rPr lang="en-US" altLang="en-US"/>
              <a:t>. If </a:t>
            </a:r>
            <a:r>
              <a:rPr lang="en-US" altLang="en-US">
                <a:latin typeface="cmmi10" pitchFamily="34" charset="0"/>
              </a:rPr>
              <a:t>!</a:t>
            </a:r>
            <a:r>
              <a:rPr lang="en-US" altLang="en-US"/>
              <a:t> </a:t>
            </a:r>
            <a:r>
              <a:rPr lang="en-US" altLang="en-US">
                <a:latin typeface="cmmi10" pitchFamily="34" charset="0"/>
              </a:rPr>
              <a:t>&gt;</a:t>
            </a:r>
            <a:r>
              <a:rPr lang="en-US" altLang="en-US"/>
              <a:t> 0, the amplitude and period of </a:t>
            </a: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</a:t>
            </a:r>
            <a:r>
              <a:rPr lang="en-US" altLang="en-US">
                <a:latin typeface="cmmi10" pitchFamily="34" charset="0"/>
              </a:rPr>
              <a:t>A</a:t>
            </a:r>
            <a:r>
              <a:rPr lang="en-US" altLang="en-US"/>
              <a:t>sin(</a:t>
            </a:r>
            <a:r>
              <a:rPr lang="en-US" altLang="en-US">
                <a:latin typeface="cmmi10" pitchFamily="34" charset="0"/>
              </a:rPr>
              <a:t>!x</a:t>
            </a:r>
            <a:r>
              <a:rPr lang="en-US" altLang="en-US"/>
              <a:t>) and </a:t>
            </a:r>
            <a:br>
              <a:rPr lang="en-US" altLang="en-US"/>
            </a:br>
            <a:r>
              <a:rPr lang="en-US" altLang="en-US">
                <a:latin typeface="cmmi10" pitchFamily="34" charset="0"/>
              </a:rPr>
              <a:t>y</a:t>
            </a:r>
            <a:r>
              <a:rPr lang="en-US" altLang="en-US"/>
              <a:t> = </a:t>
            </a:r>
            <a:r>
              <a:rPr lang="en-US" altLang="en-US">
                <a:latin typeface="cmmi10" pitchFamily="34" charset="0"/>
              </a:rPr>
              <a:t>A</a:t>
            </a:r>
            <a:r>
              <a:rPr lang="en-US" altLang="en-US"/>
              <a:t>cos(</a:t>
            </a:r>
            <a:r>
              <a:rPr lang="en-US" altLang="en-US">
                <a:latin typeface="cmmi10" pitchFamily="34" charset="0"/>
              </a:rPr>
              <a:t>!</a:t>
            </a:r>
            <a:r>
              <a:rPr lang="en-US" altLang="en-US"/>
              <a:t>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/>
              <a:t>) are given by</a:t>
            </a:r>
          </a:p>
          <a:p>
            <a:pPr algn="ctr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/>
              <a:t>Amplitude = </a:t>
            </a:r>
            <a:r>
              <a:rPr lang="en-US" altLang="en-US">
                <a:latin typeface="cmsy10" pitchFamily="34" charset="0"/>
              </a:rPr>
              <a:t>j</a:t>
            </a:r>
            <a:r>
              <a:rPr lang="en-US" altLang="en-US"/>
              <a:t> </a:t>
            </a:r>
            <a:r>
              <a:rPr lang="en-US" altLang="en-US">
                <a:latin typeface="cmmi10" pitchFamily="34" charset="0"/>
              </a:rPr>
              <a:t>A</a:t>
            </a:r>
            <a:r>
              <a:rPr lang="en-US" altLang="en-US">
                <a:latin typeface="cmsy10" pitchFamily="34" charset="0"/>
              </a:rPr>
              <a:t>j</a:t>
            </a:r>
          </a:p>
          <a:p>
            <a:pPr algn="ctr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/>
              <a:t>Period =            .</a:t>
            </a:r>
          </a:p>
        </p:txBody>
      </p:sp>
      <p:pic>
        <p:nvPicPr>
          <p:cNvPr id="203780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81500"/>
            <a:ext cx="1447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1A24A-286C-4588-88F4-3001E40B3DE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WODARZ@6CGIPKQX8EWXYL63" val="2842"/>
  <p:tag name="DEFAULTDISPLAYSOURCE" val="\documentclass{article}\pagestyle{empty}&#10;\boldmath&#10;\begin{document}&#10;&#10;\end{document}&#10;"/>
  <p:tag name="EMBEDFONTS" val="1"/>
  <p:tag name="ACCESSLIST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y = -2\tan\left(\frac{x}{3}\right)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79"/>
  <p:tag name="PICTUREFILESIZE" val="41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x = \ldots, -\frac{3\pi}{2}, \frac{\pi}{2}, \frac{5\pi}{2}, \frac{9\pi}{2}, \ldots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0"/>
  <p:tag name="PICTUREFILESIZE" val="578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x = \ldots, -\frac{\pi}{2}, \frac{3\pi}{2}, \frac{7\pi}{2}, \frac{11\pi}{2}, \ldots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6"/>
  <p:tag name="PICTUREFILESIZE" val="56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y = -4\sin\left(x + \frac{\pi}{4}\right)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97"/>
  <p:tag name="PICTUREFILESIZE" val="429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\ldots, -\frac{3\pi}{2}, -\frac{\pi}{2}, \frac{\pi}{2}, \frac{3\pi}{2}, \frac{5\pi}{2}\ldots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39"/>
  <p:tag name="PICTUREFILESIZE" val="54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T = \frac{2\pi}{\omega}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8"/>
  <p:tag name="PICTUREFILESIZE" val="159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\left[0,\frac{\pi}{2}\right], \left[\frac{\pi}{2},\pi\right], \left[\pi,\frac{3\pi}{2}\right], \left[\frac{3\pi}{2}, 2\pi\right]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62"/>
  <p:tag name="PICTUREFILESIZE" val="77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x = \ldots, -\frac{3\pi}{2}, -\frac{\pi}{2}, \frac{\pi}{2}, \frac{3\pi}{2}, \ldots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3"/>
  <p:tag name="PICTUREFILESIZE" val="52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oldmath&#10;\begin{document}&#10;$$\frac{\pi}{2}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8"/>
  <p:tag name="PICTUREFILESIZE" val="743"/>
</p:tagLst>
</file>

<file path=ppt/theme/theme1.xml><?xml version="1.0" encoding="utf-8"?>
<a:theme xmlns:a="http://schemas.openxmlformats.org/drawingml/2006/main" name="Mathematics">
  <a:themeElements>
    <a:clrScheme name="Mathematics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hematics">
      <a:majorFont>
        <a:latin typeface="cmr12"/>
        <a:ea typeface=""/>
        <a:cs typeface=""/>
      </a:majorFont>
      <a:minorFont>
        <a:latin typeface="cmr1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thematic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ematic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Mathematics</Template>
  <TotalTime>7230</TotalTime>
  <Words>545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cmr12</vt:lpstr>
      <vt:lpstr>cmmi10</vt:lpstr>
      <vt:lpstr>Wingdings</vt:lpstr>
      <vt:lpstr>Times New Roman</vt:lpstr>
      <vt:lpstr>cmsy10</vt:lpstr>
      <vt:lpstr>Mathematics</vt:lpstr>
      <vt:lpstr>Graphs of the Sine and Cosine Functions</vt:lpstr>
      <vt:lpstr>Graphing Trigonometric Functions</vt:lpstr>
      <vt:lpstr>Graphing the Sine Function</vt:lpstr>
      <vt:lpstr>Properties of the Sine Function</vt:lpstr>
      <vt:lpstr>Transformations of the Graph of the Sine Functions</vt:lpstr>
      <vt:lpstr>Graphing the Cosine Function</vt:lpstr>
      <vt:lpstr>Properties of the Cosine Function</vt:lpstr>
      <vt:lpstr>Amplitude and Period of Sinusoidal Functions</vt:lpstr>
      <vt:lpstr>Amplitude and Period of Sinusoidal Functions</vt:lpstr>
      <vt:lpstr>Amplitude and Period of Sinusoidal Functions</vt:lpstr>
      <vt:lpstr>Graphing Sinusoidal Functions</vt:lpstr>
      <vt:lpstr>Graphs of the Tangent, Cotangent, Cosecant and Secant Functions</vt:lpstr>
      <vt:lpstr>Graphing the Tangent Function</vt:lpstr>
      <vt:lpstr>Properties of the Tangent Function</vt:lpstr>
      <vt:lpstr>Transformations of the Graph of the Tangent Functions</vt:lpstr>
      <vt:lpstr>Graphing the Cotangent Function</vt:lpstr>
      <vt:lpstr>Graphing the Cosecant and Secant Functions</vt:lpstr>
      <vt:lpstr>Graphing the Cosecant and Secant Functions</vt:lpstr>
    </vt:vector>
  </TitlesOfParts>
  <Company>UWSP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Trigonometric Functions</dc:title>
  <dc:creator>Nathan Wodarz</dc:creator>
  <cp:lastModifiedBy>Renold's</cp:lastModifiedBy>
  <cp:revision>50</cp:revision>
  <cp:lastPrinted>2017-11-29T11:16:53Z</cp:lastPrinted>
  <dcterms:created xsi:type="dcterms:W3CDTF">2008-01-05T22:48:13Z</dcterms:created>
  <dcterms:modified xsi:type="dcterms:W3CDTF">2020-01-24T16:34:58Z</dcterms:modified>
</cp:coreProperties>
</file>